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7FF"/>
    <a:srgbClr val="37FF58"/>
    <a:srgbClr val="3101FF"/>
    <a:srgbClr val="0144FF"/>
    <a:srgbClr val="FF85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261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700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6005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0745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99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5191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596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7807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912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052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161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FF58">
                <a:alpha val="15000"/>
              </a:srgbClr>
            </a:gs>
            <a:gs pos="100000">
              <a:srgbClr val="2FD7FF">
                <a:alpha val="1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9D6C-ACFA-4887-8194-B5EDCC121607}" type="datetimeFigureOut">
              <a:rPr lang="el-GR" smtClean="0"/>
              <a:t>1/9/2018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BE201-FAE5-432B-9004-3F800B40136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298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kalapotharakos@gmail.com" TargetMode="External"/><Relationship Id="rId2" Type="http://schemas.openxmlformats.org/officeDocument/2006/relationships/hyperlink" Target="mailto:constantinos.kalapotharakos@nasa.gov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kalapot/astr288p_fall_2018" TargetMode="External"/><Relationship Id="rId4" Type="http://schemas.openxmlformats.org/officeDocument/2006/relationships/hyperlink" Target="mailto:ckalapotharakos@astro.umd.edu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7" Type="http://schemas.openxmlformats.org/officeDocument/2006/relationships/hyperlink" Target="https://www.scipy-lectures.org/intro/index.html" TargetMode="External"/><Relationship Id="rId2" Type="http://schemas.openxmlformats.org/officeDocument/2006/relationships/hyperlink" Target="http://www.ee.surrey.ac.uk/Teaching/Unix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py.org/index.html" TargetMode="External"/><Relationship Id="rId5" Type="http://schemas.openxmlformats.org/officeDocument/2006/relationships/hyperlink" Target="https://docs.python.org/3/" TargetMode="External"/><Relationship Id="rId4" Type="http://schemas.openxmlformats.org/officeDocument/2006/relationships/hyperlink" Target="https://www.tutorialspoint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695968" y="3931920"/>
            <a:ext cx="3127248" cy="2392504"/>
          </a:xfrm>
          <a:prstGeom prst="rect">
            <a:avLst/>
          </a:prstGeom>
          <a:solidFill>
            <a:srgbClr val="FFC000">
              <a:alpha val="7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/>
          <p:cNvSpPr txBox="1"/>
          <p:nvPr/>
        </p:nvSpPr>
        <p:spPr>
          <a:xfrm>
            <a:off x="650621" y="690152"/>
            <a:ext cx="7835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ASTR 288P</a:t>
            </a:r>
          </a:p>
          <a:p>
            <a:pPr algn="ctr"/>
            <a:r>
              <a:rPr lang="en-US" sz="3600" b="1" dirty="0">
                <a:latin typeface="Palatino Linotype" panose="02040502050505030304" pitchFamily="18" charset="0"/>
              </a:rPr>
              <a:t>UNIX and Scientific Programming with Applications in Astrophysics</a:t>
            </a:r>
            <a:endParaRPr lang="en-US" sz="3600" b="1" dirty="0" smtClean="0">
              <a:latin typeface="Palatino Linotype" panose="02040502050505030304" pitchFamily="18" charset="0"/>
            </a:endParaRP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43" y="4192636"/>
            <a:ext cx="1028700" cy="1028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6969" y="2635650"/>
            <a:ext cx="4572000" cy="892552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Course Outline</a:t>
            </a:r>
          </a:p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Fall 2018</a:t>
            </a:r>
            <a:endParaRPr lang="el-GR" sz="2600" dirty="0"/>
          </a:p>
        </p:txBody>
      </p:sp>
      <p:sp>
        <p:nvSpPr>
          <p:cNvPr id="8" name="Rectangle 7"/>
          <p:cNvSpPr/>
          <p:nvPr/>
        </p:nvSpPr>
        <p:spPr>
          <a:xfrm>
            <a:off x="6098304" y="5212304"/>
            <a:ext cx="232257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University of</a:t>
            </a:r>
          </a:p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Maryland</a:t>
            </a:r>
            <a:endParaRPr lang="el-GR" sz="2600" dirty="0"/>
          </a:p>
        </p:txBody>
      </p:sp>
      <p:sp>
        <p:nvSpPr>
          <p:cNvPr id="9" name="Rectangle 8"/>
          <p:cNvSpPr/>
          <p:nvPr/>
        </p:nvSpPr>
        <p:spPr>
          <a:xfrm>
            <a:off x="402335" y="4581148"/>
            <a:ext cx="4646695" cy="89255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Constantinos Kalapotharakos</a:t>
            </a:r>
          </a:p>
          <a:p>
            <a:pPr algn="ctr"/>
            <a:r>
              <a:rPr lang="en-US" sz="2600" b="1" dirty="0" smtClean="0">
                <a:latin typeface="Palatino Linotype" panose="02040502050505030304" pitchFamily="18" charset="0"/>
              </a:rPr>
              <a:t>UMCP, NASA GSFC</a:t>
            </a:r>
            <a:endParaRPr lang="el-GR" sz="2600" dirty="0"/>
          </a:p>
        </p:txBody>
      </p:sp>
    </p:spTree>
    <p:extLst>
      <p:ext uri="{BB962C8B-B14F-4D97-AF65-F5344CB8AC3E}">
        <p14:creationId xmlns:p14="http://schemas.microsoft.com/office/powerpoint/2010/main" val="27740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Course Schedule (tentative)</a:t>
            </a:r>
            <a:endParaRPr lang="el-GR" sz="3600" b="1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07" y="1310725"/>
            <a:ext cx="8576258" cy="54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About Me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572" y="1429548"/>
            <a:ext cx="6280532" cy="169277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600" b="1" dirty="0" smtClean="0">
                <a:latin typeface="Palatino Linotype" panose="02040502050505030304" pitchFamily="18" charset="0"/>
              </a:rPr>
              <a:t>Constantinos Kalapotharakos</a:t>
            </a:r>
          </a:p>
          <a:p>
            <a:r>
              <a:rPr lang="en-US" sz="2600" b="1" dirty="0" smtClean="0">
                <a:latin typeface="Palatino Linotype" panose="02040502050505030304" pitchFamily="18" charset="0"/>
                <a:hlinkClick r:id="rId2"/>
              </a:rPr>
              <a:t>constantinos.kalapotharakos@nasa.gov</a:t>
            </a:r>
            <a:endParaRPr lang="en-US" sz="2600" b="1" dirty="0" smtClean="0">
              <a:latin typeface="Palatino Linotype" panose="02040502050505030304" pitchFamily="18" charset="0"/>
            </a:endParaRPr>
          </a:p>
          <a:p>
            <a:r>
              <a:rPr lang="en-US" sz="2600" b="1" dirty="0" smtClean="0">
                <a:latin typeface="Palatino Linotype" panose="02040502050505030304" pitchFamily="18" charset="0"/>
                <a:hlinkClick r:id="rId3"/>
              </a:rPr>
              <a:t>ckalapotharakos@gmail.com</a:t>
            </a:r>
            <a:endParaRPr lang="en-US" sz="2600" b="1" dirty="0" smtClean="0">
              <a:latin typeface="Palatino Linotype" panose="02040502050505030304" pitchFamily="18" charset="0"/>
            </a:endParaRPr>
          </a:p>
          <a:p>
            <a:r>
              <a:rPr lang="en-US" sz="2600" dirty="0" smtClean="0">
                <a:latin typeface="Palatino Linotype" panose="02040502050505030304" pitchFamily="18" charset="0"/>
                <a:hlinkClick r:id="rId4"/>
              </a:rPr>
              <a:t>ckalapotharakos@astro.umd.edu</a:t>
            </a:r>
            <a:r>
              <a:rPr lang="en-US" sz="2600" dirty="0" smtClean="0">
                <a:latin typeface="Palatino Linotype" panose="02040502050505030304" pitchFamily="18" charset="0"/>
              </a:rPr>
              <a:t> 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7104" y="2122303"/>
            <a:ext cx="2596896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Use these two (both)</a:t>
            </a:r>
            <a:endParaRPr lang="el-GR" sz="20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572" y="5860678"/>
            <a:ext cx="7244291" cy="8925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Palatino Linotype" panose="02040502050505030304" pitchFamily="18" charset="0"/>
              </a:rPr>
              <a:t>Course Website</a:t>
            </a:r>
          </a:p>
          <a:p>
            <a:r>
              <a:rPr lang="en-US" sz="2600" b="1" u="sng" dirty="0">
                <a:latin typeface="Palatino Linotype" panose="02040502050505030304" pitchFamily="18" charset="0"/>
                <a:hlinkClick r:id="rId5"/>
              </a:rPr>
              <a:t>https://github.com/ckalapot/astr288p_fall_2018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572" y="3247291"/>
            <a:ext cx="7180684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Palatino Linotype" panose="02040502050505030304" pitchFamily="18" charset="0"/>
              </a:rPr>
              <a:t>Based at NASA GSFC (so regularly off campus)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0956" y="4149499"/>
            <a:ext cx="5180970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Palatino Linotype" panose="02040502050505030304" pitchFamily="18" charset="0"/>
              </a:rPr>
              <a:t>You can meet me: </a:t>
            </a:r>
          </a:p>
          <a:p>
            <a:r>
              <a:rPr lang="en-US" sz="2600" dirty="0" smtClean="0">
                <a:latin typeface="Palatino Linotype" panose="02040502050505030304" pitchFamily="18" charset="0"/>
              </a:rPr>
              <a:t>ATL 1243, Fri 1-2pm (before class)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0593" y="4478683"/>
            <a:ext cx="323332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Palatino Linotype" panose="02040502050505030304" pitchFamily="18" charset="0"/>
              </a:rPr>
              <a:t>Always Confirm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Palatino Linotype" panose="02040502050505030304" pitchFamily="18" charset="0"/>
              </a:rPr>
              <a:t>Additional times can be set up by email if needed</a:t>
            </a:r>
            <a:endParaRPr lang="el-GR" sz="2000" b="1" dirty="0">
              <a:latin typeface="Palatino Linotype" panose="02040502050505030304" pitchFamily="18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253316" y="2013734"/>
            <a:ext cx="88490" cy="57802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90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About Me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pic>
        <p:nvPicPr>
          <p:cNvPr id="14" name="slices_th45_comp50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2373243"/>
            <a:ext cx="2393134" cy="1349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252" y="1290316"/>
            <a:ext cx="4156907" cy="89255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Palatino Linotype" panose="02040502050505030304" pitchFamily="18" charset="0"/>
              </a:rPr>
              <a:t>High Energy Astrophysics</a:t>
            </a:r>
          </a:p>
          <a:p>
            <a:pPr algn="ctr"/>
            <a:r>
              <a:rPr lang="en-US" sz="2600" dirty="0" smtClean="0">
                <a:latin typeface="Palatino Linotype" panose="02040502050505030304" pitchFamily="18" charset="0"/>
              </a:rPr>
              <a:t>(Pulsars, Compact Objects)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pic>
        <p:nvPicPr>
          <p:cNvPr id="15" name="videoCS1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41058" y="2373243"/>
            <a:ext cx="1151645" cy="1349728"/>
          </a:xfrm>
          <a:prstGeom prst="rect">
            <a:avLst/>
          </a:prstGeom>
        </p:spPr>
      </p:pic>
      <p:pic>
        <p:nvPicPr>
          <p:cNvPr id="16" name="video_orbphommdet_fermi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4443984"/>
            <a:ext cx="2224774" cy="24140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12393" y="1322695"/>
            <a:ext cx="4106317" cy="89255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Palatino Linotype" panose="02040502050505030304" pitchFamily="18" charset="0"/>
              </a:rPr>
              <a:t>Galactic Dynamics</a:t>
            </a:r>
          </a:p>
          <a:p>
            <a:pPr algn="ctr"/>
            <a:r>
              <a:rPr lang="en-US" sz="2600" dirty="0" smtClean="0">
                <a:latin typeface="Palatino Linotype" panose="02040502050505030304" pitchFamily="18" charset="0"/>
              </a:rPr>
              <a:t>(Chaos, Secular Evolution)</a:t>
            </a:r>
            <a:endParaRPr lang="el-GR" sz="2600" dirty="0">
              <a:latin typeface="Palatino Linotype" panose="02040502050505030304" pitchFamily="18" charset="0"/>
            </a:endParaRPr>
          </a:p>
        </p:txBody>
      </p:sp>
      <p:pic>
        <p:nvPicPr>
          <p:cNvPr id="8" name="vq100orbacd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652245" y="2248239"/>
            <a:ext cx="2340864" cy="25275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7301" y="3722971"/>
            <a:ext cx="2696572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Palatino Linotype" panose="02040502050505030304" pitchFamily="18" charset="0"/>
              </a:rPr>
              <a:t>MHD Force-Free code</a:t>
            </a:r>
            <a:endParaRPr lang="el-GR" sz="2000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5446" y="6457890"/>
            <a:ext cx="4137544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Palatino Linotype" panose="02040502050505030304" pitchFamily="18" charset="0"/>
              </a:rPr>
              <a:t>Particle-in-cell (PIC) code (C-3PA)</a:t>
            </a:r>
            <a:endParaRPr lang="el-GR" sz="2000" dirty="0">
              <a:latin typeface="Palatino Linotype" panose="020405020505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89610" y="2523024"/>
            <a:ext cx="1662635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Palatino Linotype" panose="02040502050505030304" pitchFamily="18" charset="0"/>
              </a:rPr>
              <a:t>N-body code</a:t>
            </a:r>
            <a:endParaRPr lang="el-GR" sz="2000" dirty="0">
              <a:latin typeface="Palatino Linotype" panose="0204050205050503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93134" y="4674932"/>
            <a:ext cx="4070345" cy="430887"/>
          </a:xfrm>
          <a:prstGeom prst="rect">
            <a:avLst/>
          </a:prstGeom>
          <a:solidFill>
            <a:srgbClr val="0144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Computational Astrophysicist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99085" y="5269582"/>
            <a:ext cx="2930610" cy="76944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Fortran, C, MPI</a:t>
            </a:r>
          </a:p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Mathematica, Python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4930" y="3635773"/>
            <a:ext cx="140936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Palatino Linotype" panose="02040502050505030304" pitchFamily="18" charset="0"/>
              </a:rPr>
              <a:t>Developer</a:t>
            </a:r>
            <a:endParaRPr lang="el-GR" sz="2000" b="1" dirty="0">
              <a:latin typeface="Palatino Linotype" panose="02040502050505030304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112913" y="2936383"/>
            <a:ext cx="850005" cy="669702"/>
          </a:xfrm>
          <a:custGeom>
            <a:avLst/>
            <a:gdLst>
              <a:gd name="connsiteX0" fmla="*/ 0 w 850005"/>
              <a:gd name="connsiteY0" fmla="*/ 669702 h 669702"/>
              <a:gd name="connsiteX1" fmla="*/ 656822 w 850005"/>
              <a:gd name="connsiteY1" fmla="*/ 386366 h 669702"/>
              <a:gd name="connsiteX2" fmla="*/ 850005 w 850005"/>
              <a:gd name="connsiteY2" fmla="*/ 0 h 66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05" h="669702">
                <a:moveTo>
                  <a:pt x="0" y="669702"/>
                </a:moveTo>
                <a:cubicBezTo>
                  <a:pt x="257577" y="583842"/>
                  <a:pt x="515155" y="497983"/>
                  <a:pt x="656822" y="386366"/>
                </a:cubicBezTo>
                <a:cubicBezTo>
                  <a:pt x="798489" y="274749"/>
                  <a:pt x="824247" y="137374"/>
                  <a:pt x="850005" y="0"/>
                </a:cubicBezTo>
              </a:path>
            </a:pathLst>
          </a:custGeom>
          <a:noFill/>
          <a:ln w="25400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Freeform 6"/>
          <p:cNvSpPr/>
          <p:nvPr/>
        </p:nvSpPr>
        <p:spPr>
          <a:xfrm>
            <a:off x="2331076" y="3863662"/>
            <a:ext cx="1970468" cy="448518"/>
          </a:xfrm>
          <a:custGeom>
            <a:avLst/>
            <a:gdLst>
              <a:gd name="connsiteX0" fmla="*/ 1970468 w 1970468"/>
              <a:gd name="connsiteY0" fmla="*/ 0 h 448518"/>
              <a:gd name="connsiteX1" fmla="*/ 1378039 w 1970468"/>
              <a:gd name="connsiteY1" fmla="*/ 437882 h 448518"/>
              <a:gd name="connsiteX2" fmla="*/ 0 w 1970468"/>
              <a:gd name="connsiteY2" fmla="*/ 270456 h 44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468" h="448518">
                <a:moveTo>
                  <a:pt x="1970468" y="0"/>
                </a:moveTo>
                <a:cubicBezTo>
                  <a:pt x="1838459" y="196403"/>
                  <a:pt x="1706450" y="392806"/>
                  <a:pt x="1378039" y="437882"/>
                </a:cubicBezTo>
                <a:cubicBezTo>
                  <a:pt x="1049628" y="482958"/>
                  <a:pt x="524814" y="376707"/>
                  <a:pt x="0" y="270456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Freeform 8"/>
          <p:cNvSpPr/>
          <p:nvPr/>
        </p:nvSpPr>
        <p:spPr>
          <a:xfrm>
            <a:off x="5705341" y="3850783"/>
            <a:ext cx="1792408" cy="2640169"/>
          </a:xfrm>
          <a:custGeom>
            <a:avLst/>
            <a:gdLst>
              <a:gd name="connsiteX0" fmla="*/ 0 w 1792408"/>
              <a:gd name="connsiteY0" fmla="*/ 0 h 2640169"/>
              <a:gd name="connsiteX1" fmla="*/ 1777284 w 1792408"/>
              <a:gd name="connsiteY1" fmla="*/ 1455313 h 2640169"/>
              <a:gd name="connsiteX2" fmla="*/ 708338 w 1792408"/>
              <a:gd name="connsiteY2" fmla="*/ 2640169 h 264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408" h="2640169">
                <a:moveTo>
                  <a:pt x="0" y="0"/>
                </a:moveTo>
                <a:cubicBezTo>
                  <a:pt x="829614" y="507642"/>
                  <a:pt x="1659228" y="1015285"/>
                  <a:pt x="1777284" y="1455313"/>
                </a:cubicBezTo>
                <a:cubicBezTo>
                  <a:pt x="1895340" y="1895341"/>
                  <a:pt x="1301839" y="2267755"/>
                  <a:pt x="708338" y="26401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079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3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Syllabus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2" y="1333708"/>
            <a:ext cx="4154929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Students will be introduced to the </a:t>
            </a:r>
            <a:r>
              <a:rPr lang="en-US" b="1" dirty="0">
                <a:latin typeface="Palatino Linotype" panose="02040502050505030304" pitchFamily="18" charset="0"/>
              </a:rPr>
              <a:t>UNIX environment </a:t>
            </a:r>
            <a:r>
              <a:rPr lang="en-US" dirty="0">
                <a:latin typeface="Palatino Linotype" panose="02040502050505030304" pitchFamily="18" charset="0"/>
              </a:rPr>
              <a:t>and especially to scientific programming (mainly in </a:t>
            </a:r>
            <a:r>
              <a:rPr lang="en-US" b="1" dirty="0">
                <a:latin typeface="Palatino Linotype" panose="02040502050505030304" pitchFamily="18" charset="0"/>
              </a:rPr>
              <a:t>Python</a:t>
            </a:r>
            <a:r>
              <a:rPr lang="en-US" dirty="0">
                <a:latin typeface="Palatino Linotype" panose="02040502050505030304" pitchFamily="18" charset="0"/>
              </a:rPr>
              <a:t>). Students will learn how to operate within a UNIX environment (e.g. Linux, </a:t>
            </a:r>
            <a:r>
              <a:rPr lang="en-US" dirty="0" err="1">
                <a:latin typeface="Palatino Linotype" panose="02040502050505030304" pitchFamily="18" charset="0"/>
              </a:rPr>
              <a:t>macOS</a:t>
            </a:r>
            <a:r>
              <a:rPr lang="en-US" dirty="0">
                <a:latin typeface="Palatino Linotype" panose="02040502050505030304" pitchFamily="18" charset="0"/>
              </a:rPr>
              <a:t>), </a:t>
            </a:r>
            <a:r>
              <a:rPr lang="en-US" b="1" dirty="0">
                <a:latin typeface="Palatino Linotype" panose="02040502050505030304" pitchFamily="18" charset="0"/>
              </a:rPr>
              <a:t>run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b="1" dirty="0">
                <a:latin typeface="Palatino Linotype" panose="02040502050505030304" pitchFamily="18" charset="0"/>
              </a:rPr>
              <a:t>commands</a:t>
            </a:r>
            <a:r>
              <a:rPr lang="en-US" dirty="0">
                <a:latin typeface="Palatino Linotype" panose="02040502050505030304" pitchFamily="18" charset="0"/>
              </a:rPr>
              <a:t>, and write </a:t>
            </a:r>
            <a:r>
              <a:rPr lang="en-US" b="1" dirty="0">
                <a:latin typeface="Palatino Linotype" panose="02040502050505030304" pitchFamily="18" charset="0"/>
              </a:rPr>
              <a:t>scripts</a:t>
            </a:r>
            <a:r>
              <a:rPr lang="en-US" dirty="0">
                <a:latin typeface="Palatino Linotype" panose="02040502050505030304" pitchFamily="18" charset="0"/>
              </a:rPr>
              <a:t> in </a:t>
            </a:r>
            <a:r>
              <a:rPr lang="en-US" b="1" dirty="0">
                <a:latin typeface="Palatino Linotype" panose="02040502050505030304" pitchFamily="18" charset="0"/>
              </a:rPr>
              <a:t>Bash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b="1" dirty="0">
                <a:latin typeface="Palatino Linotype" panose="02040502050505030304" pitchFamily="18" charset="0"/>
              </a:rPr>
              <a:t>shell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  <a:endParaRPr lang="en-US" dirty="0" smtClean="0">
              <a:latin typeface="Palatino Linotype" panose="0204050205050503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71246" y="2711747"/>
            <a:ext cx="4168880" cy="2308324"/>
          </a:xfrm>
          <a:prstGeom prst="rect">
            <a:avLst/>
          </a:prstGeom>
          <a:solidFill>
            <a:srgbClr val="0144FF"/>
          </a:solidFill>
        </p:spPr>
        <p:txBody>
          <a:bodyPr wrap="square">
            <a:spAutoFit/>
          </a:bodyPr>
          <a:lstStyle/>
          <a:p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After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successfully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completing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this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course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you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will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be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able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to</a:t>
            </a:r>
            <a:r>
              <a:rPr lang="el-GR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:</a:t>
            </a:r>
            <a:endParaRPr lang="en-US" b="1" dirty="0" smtClean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endParaRPr lang="el-GR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Work</a:t>
            </a:r>
            <a:r>
              <a:rPr lang="el-GR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within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UNIX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environment</a:t>
            </a:r>
            <a:endParaRPr lang="el-GR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Write</a:t>
            </a:r>
            <a:r>
              <a:rPr lang="el-GR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shell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scripts</a:t>
            </a:r>
            <a:endParaRPr lang="el-GR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Code</a:t>
            </a:r>
            <a:r>
              <a:rPr lang="el-GR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in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Python</a:t>
            </a:r>
            <a:endParaRPr lang="el-GR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Analyze</a:t>
            </a:r>
            <a:r>
              <a:rPr lang="el-GR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and </a:t>
            </a:r>
            <a:r>
              <a:rPr lang="el-GR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visualize</a:t>
            </a:r>
            <a:r>
              <a:rPr lang="el-GR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scientific</a:t>
            </a:r>
            <a:r>
              <a:rPr lang="en-US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l-GR" b="1" dirty="0" err="1" smtClean="0">
                <a:solidFill>
                  <a:schemeClr val="bg1"/>
                </a:solidFill>
                <a:latin typeface="Palatino Linotype" panose="02040502050505030304" pitchFamily="18" charset="0"/>
              </a:rPr>
              <a:t>data</a:t>
            </a:r>
            <a:endParaRPr lang="el-GR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622533"/>
            <a:ext cx="4151056" cy="286232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Students will learn the fundamentals of computer programming while emphasis will be given to </a:t>
            </a:r>
            <a:r>
              <a:rPr lang="en-US" b="1" dirty="0">
                <a:latin typeface="Palatino Linotype" panose="02040502050505030304" pitchFamily="18" charset="0"/>
              </a:rPr>
              <a:t>numerical methods, visualization techniques, and astrophysical applications</a:t>
            </a:r>
            <a:r>
              <a:rPr lang="en-US" dirty="0">
                <a:latin typeface="Palatino Linotype" panose="02040502050505030304" pitchFamily="18" charset="0"/>
              </a:rPr>
              <a:t>. Students will also be made comfortable installing and using </a:t>
            </a:r>
            <a:r>
              <a:rPr lang="en-US" b="1" dirty="0">
                <a:latin typeface="Palatino Linotype" panose="02040502050505030304" pitchFamily="18" charset="0"/>
              </a:rPr>
              <a:t>open source</a:t>
            </a:r>
            <a:r>
              <a:rPr lang="en-US" dirty="0">
                <a:latin typeface="Palatino Linotype" panose="02040502050505030304" pitchFamily="18" charset="0"/>
              </a:rPr>
              <a:t> software, which includes collaborating and sharing their own code.</a:t>
            </a:r>
            <a:endParaRPr lang="el-GR" dirty="0"/>
          </a:p>
        </p:txBody>
      </p:sp>
      <p:sp>
        <p:nvSpPr>
          <p:cNvPr id="10" name="Right Arrow 9"/>
          <p:cNvSpPr/>
          <p:nvPr/>
        </p:nvSpPr>
        <p:spPr>
          <a:xfrm rot="1854287">
            <a:off x="4121869" y="2854256"/>
            <a:ext cx="864324" cy="1703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Right Arrow 11"/>
          <p:cNvSpPr/>
          <p:nvPr/>
        </p:nvSpPr>
        <p:spPr>
          <a:xfrm rot="18264779">
            <a:off x="3969640" y="4487058"/>
            <a:ext cx="1219076" cy="1968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80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What will be covered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882" y="1587671"/>
            <a:ext cx="8345510" cy="480131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Palatino Linotype" panose="02040502050505030304" pitchFamily="18" charset="0"/>
              </a:rPr>
              <a:t>Unix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Shells (</a:t>
            </a:r>
            <a:r>
              <a:rPr lang="en-US" dirty="0" err="1" smtClean="0">
                <a:latin typeface="Palatino Linotype" panose="02040502050505030304" pitchFamily="18" charset="0"/>
              </a:rPr>
              <a:t>e.g</a:t>
            </a:r>
            <a:r>
              <a:rPr lang="en-US" dirty="0" smtClean="0">
                <a:latin typeface="Palatino Linotype" panose="02040502050505030304" pitchFamily="18" charset="0"/>
              </a:rPr>
              <a:t> bash)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File system (/, /</a:t>
            </a:r>
            <a:r>
              <a:rPr lang="en-US" dirty="0" err="1" smtClean="0">
                <a:latin typeface="Palatino Linotype" panose="02040502050505030304" pitchFamily="18" charset="0"/>
              </a:rPr>
              <a:t>etc</a:t>
            </a:r>
            <a:r>
              <a:rPr lang="en-US" dirty="0" smtClean="0">
                <a:latin typeface="Palatino Linotype" panose="02040502050505030304" pitchFamily="18" charset="0"/>
              </a:rPr>
              <a:t>, $HOME)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Basic commands </a:t>
            </a:r>
            <a:r>
              <a:rPr lang="en-US" dirty="0">
                <a:latin typeface="Palatino Linotype" panose="02040502050505030304" pitchFamily="18" charset="0"/>
              </a:rPr>
              <a:t>and shell </a:t>
            </a:r>
            <a:r>
              <a:rPr lang="en-US" dirty="0" smtClean="0">
                <a:latin typeface="Palatino Linotype" panose="02040502050505030304" pitchFamily="18" charset="0"/>
              </a:rPr>
              <a:t>scripting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Editors (e.g. </a:t>
            </a:r>
            <a:r>
              <a:rPr lang="en-US" dirty="0" err="1" smtClean="0">
                <a:latin typeface="Palatino Linotype" panose="02040502050505030304" pitchFamily="18" charset="0"/>
              </a:rPr>
              <a:t>emacs</a:t>
            </a:r>
            <a:r>
              <a:rPr lang="en-US" dirty="0" smtClean="0">
                <a:latin typeface="Palatino Linotype" panose="02040502050505030304" pitchFamily="18" charset="0"/>
              </a:rPr>
              <a:t>, atom, </a:t>
            </a:r>
            <a:r>
              <a:rPr lang="en-US" dirty="0" err="1" smtClean="0">
                <a:latin typeface="Palatino Linotype" panose="02040502050505030304" pitchFamily="18" charset="0"/>
              </a:rPr>
              <a:t>VSCode</a:t>
            </a:r>
            <a:r>
              <a:rPr lang="en-US" dirty="0" smtClean="0">
                <a:latin typeface="Palatino Linotype" panose="02040502050505030304" pitchFamily="18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Tools (e.g. </a:t>
            </a:r>
            <a:r>
              <a:rPr lang="en-US" dirty="0" err="1" smtClean="0">
                <a:latin typeface="Palatino Linotype" panose="02040502050505030304" pitchFamily="18" charset="0"/>
              </a:rPr>
              <a:t>git</a:t>
            </a:r>
            <a:r>
              <a:rPr lang="en-US" dirty="0" smtClean="0">
                <a:latin typeface="Palatino Linotype" panose="02040502050505030304" pitchFamily="18" charset="0"/>
              </a:rPr>
              <a:t>, c and </a:t>
            </a:r>
            <a:r>
              <a:rPr lang="en-US" dirty="0" err="1" smtClean="0">
                <a:latin typeface="Palatino Linotype" panose="02040502050505030304" pitchFamily="18" charset="0"/>
              </a:rPr>
              <a:t>fortran</a:t>
            </a:r>
            <a:r>
              <a:rPr lang="en-US" dirty="0" smtClean="0">
                <a:latin typeface="Palatino Linotype" panose="02040502050505030304" pitchFamily="18" charset="0"/>
              </a:rPr>
              <a:t> compilers -&gt; open source software)</a:t>
            </a:r>
          </a:p>
          <a:p>
            <a:pPr lvl="1"/>
            <a:endParaRPr lang="en-US" dirty="0" smtClean="0">
              <a:latin typeface="Palatino Linotype" panose="0204050205050503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Palatino Linotype" panose="02040502050505030304" pitchFamily="18" charset="0"/>
              </a:rPr>
              <a:t>Scientific Programming</a:t>
            </a:r>
            <a:r>
              <a:rPr lang="en-US" dirty="0" smtClean="0">
                <a:latin typeface="Palatino Linotype" panose="02040502050505030304" pitchFamily="18" charset="0"/>
              </a:rPr>
              <a:t> (python, </a:t>
            </a:r>
            <a:r>
              <a:rPr lang="en-US" dirty="0" err="1" smtClean="0">
                <a:latin typeface="Palatino Linotype" panose="02040502050505030304" pitchFamily="18" charset="0"/>
              </a:rPr>
              <a:t>ipython</a:t>
            </a:r>
            <a:r>
              <a:rPr lang="en-US" dirty="0" smtClean="0">
                <a:latin typeface="Palatino Linotype" panose="02040502050505030304" pitchFamily="18" charset="0"/>
              </a:rPr>
              <a:t>, </a:t>
            </a:r>
            <a:r>
              <a:rPr lang="en-US" dirty="0" err="1" smtClean="0">
                <a:latin typeface="Palatino Linotype" panose="02040502050505030304" pitchFamily="18" charset="0"/>
              </a:rPr>
              <a:t>jupyter</a:t>
            </a:r>
            <a:r>
              <a:rPr lang="en-US" dirty="0" smtClean="0">
                <a:latin typeface="Palatino Linotype" panose="02040502050505030304" pitchFamily="18" charset="0"/>
              </a:rPr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Fundamentals of programming (e.g. variables, lists, arrays, structures, functions)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Numerical methods (e.g. root finding, fitting, numerical integration, integration of differential equations)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Data analysis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Data visualization (plotting, 2D, 3D, animations)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(Astro)physical applications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alatino Linotype" panose="02040502050505030304" pitchFamily="18" charset="0"/>
              </a:rPr>
              <a:t>(Astro)physical project</a:t>
            </a:r>
          </a:p>
          <a:p>
            <a:pPr lvl="1"/>
            <a:r>
              <a:rPr lang="en-US" dirty="0">
                <a:latin typeface="Palatino Linotype" panose="02040502050505030304" pitchFamily="18" charset="0"/>
              </a:rPr>
              <a:t>	</a:t>
            </a:r>
            <a:endParaRPr lang="el-GR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Course Format - Grades</a:t>
            </a:r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519" y="2244495"/>
            <a:ext cx="5653825" cy="4308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Lectures in almost every class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6518" y="2821898"/>
            <a:ext cx="5653826" cy="4308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In-class experimentation and exercises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518" y="3444824"/>
            <a:ext cx="5653826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Homework (</a:t>
            </a:r>
            <a:r>
              <a:rPr lang="en-US" sz="2200" dirty="0">
                <a:latin typeface="Palatino Linotype" panose="02040502050505030304" pitchFamily="18" charset="0"/>
              </a:rPr>
              <a:t>due </a:t>
            </a:r>
            <a:r>
              <a:rPr lang="en-US" sz="2200" dirty="0" smtClean="0">
                <a:latin typeface="Palatino Linotype" panose="02040502050505030304" pitchFamily="18" charset="0"/>
              </a:rPr>
              <a:t>before </a:t>
            </a:r>
            <a:r>
              <a:rPr lang="en-US" sz="2200" dirty="0">
                <a:latin typeface="Palatino Linotype" panose="02040502050505030304" pitchFamily="18" charset="0"/>
              </a:rPr>
              <a:t>each class through submission to </a:t>
            </a:r>
            <a:r>
              <a:rPr lang="en-US" sz="2200" dirty="0" err="1">
                <a:latin typeface="Palatino Linotype" panose="02040502050505030304" pitchFamily="18" charset="0"/>
              </a:rPr>
              <a:t>ursa</a:t>
            </a:r>
            <a:r>
              <a:rPr lang="en-US" sz="2200" dirty="0">
                <a:latin typeface="Palatino Linotype" panose="02040502050505030304" pitchFamily="18" charset="0"/>
              </a:rPr>
              <a:t>)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518" y="4406304"/>
            <a:ext cx="5653826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Formal assessments (~15mins)</a:t>
            </a:r>
          </a:p>
          <a:p>
            <a:pPr indent="269875"/>
            <a:r>
              <a:rPr lang="en-US" sz="2200" dirty="0" smtClean="0">
                <a:latin typeface="Palatino Linotype" panose="02040502050505030304" pitchFamily="18" charset="0"/>
              </a:rPr>
              <a:t>open notes, known dates (no surprises)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518" y="5367784"/>
            <a:ext cx="5653826" cy="110799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Project (among a list of available projects or one of </a:t>
            </a:r>
            <a:r>
              <a:rPr lang="en-US" sz="2200" dirty="0" smtClean="0">
                <a:latin typeface="Palatino Linotype" panose="02040502050505030304" pitchFamily="18" charset="0"/>
              </a:rPr>
              <a:t>your own) and presentation instead of a final written exam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130344" y="2405709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6526221" y="2577983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10%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128196" y="3420992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6524073" y="3593266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6128196" y="4382680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/>
          <p:cNvSpPr txBox="1"/>
          <p:nvPr/>
        </p:nvSpPr>
        <p:spPr>
          <a:xfrm>
            <a:off x="6524073" y="4554954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6106035" y="5518775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/>
          <p:cNvSpPr txBox="1"/>
          <p:nvPr/>
        </p:nvSpPr>
        <p:spPr>
          <a:xfrm>
            <a:off x="6501912" y="5691049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9018" y="1602350"/>
            <a:ext cx="1109599" cy="430887"/>
          </a:xfrm>
          <a:prstGeom prst="rect">
            <a:avLst/>
          </a:prstGeom>
          <a:solidFill>
            <a:srgbClr val="0144FF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Grades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Course Format - Grades</a:t>
            </a:r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6519" y="2244495"/>
            <a:ext cx="5653825" cy="4308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Lectures in almost every class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6518" y="2821898"/>
            <a:ext cx="5653826" cy="430887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In-class experimentation and exercises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518" y="3444824"/>
            <a:ext cx="5653826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Homework (</a:t>
            </a:r>
            <a:r>
              <a:rPr lang="en-US" sz="2200" dirty="0">
                <a:latin typeface="Palatino Linotype" panose="02040502050505030304" pitchFamily="18" charset="0"/>
              </a:rPr>
              <a:t>due </a:t>
            </a:r>
            <a:r>
              <a:rPr lang="en-US" sz="2200" dirty="0" smtClean="0">
                <a:latin typeface="Palatino Linotype" panose="02040502050505030304" pitchFamily="18" charset="0"/>
              </a:rPr>
              <a:t>before </a:t>
            </a:r>
            <a:r>
              <a:rPr lang="en-US" sz="2200" dirty="0">
                <a:latin typeface="Palatino Linotype" panose="02040502050505030304" pitchFamily="18" charset="0"/>
              </a:rPr>
              <a:t>each class through submission to </a:t>
            </a:r>
            <a:r>
              <a:rPr lang="en-US" sz="2200" dirty="0" err="1">
                <a:latin typeface="Palatino Linotype" panose="02040502050505030304" pitchFamily="18" charset="0"/>
              </a:rPr>
              <a:t>ursa</a:t>
            </a:r>
            <a:r>
              <a:rPr lang="en-US" sz="2200" dirty="0">
                <a:latin typeface="Palatino Linotype" panose="02040502050505030304" pitchFamily="18" charset="0"/>
              </a:rPr>
              <a:t>)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518" y="4406304"/>
            <a:ext cx="5653826" cy="76944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Palatino Linotype" panose="02040502050505030304" pitchFamily="18" charset="0"/>
              </a:rPr>
              <a:t>Formal assessments (~15mins)</a:t>
            </a:r>
          </a:p>
          <a:p>
            <a:pPr indent="269875"/>
            <a:r>
              <a:rPr lang="en-US" sz="2200" dirty="0" smtClean="0">
                <a:latin typeface="Palatino Linotype" panose="02040502050505030304" pitchFamily="18" charset="0"/>
              </a:rPr>
              <a:t>open notes, known dates (no surprises)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518" y="5367784"/>
            <a:ext cx="5653826" cy="110799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Project (among a list of available projects or one of </a:t>
            </a:r>
            <a:r>
              <a:rPr lang="en-US" sz="2200" dirty="0" smtClean="0">
                <a:latin typeface="Palatino Linotype" panose="02040502050505030304" pitchFamily="18" charset="0"/>
              </a:rPr>
              <a:t>your own) and presentation instead of a final written exam</a:t>
            </a:r>
            <a:endParaRPr lang="el-GR" sz="2200" dirty="0">
              <a:latin typeface="Palatino Linotype" panose="02040502050505030304" pitchFamily="18" charset="0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6130344" y="2405709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6526221" y="2577983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10%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128196" y="3420992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6524073" y="3593266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6128196" y="4382680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/>
          <p:cNvSpPr txBox="1"/>
          <p:nvPr/>
        </p:nvSpPr>
        <p:spPr>
          <a:xfrm>
            <a:off x="6524073" y="4554954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20%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6106035" y="5518775"/>
            <a:ext cx="168443" cy="782221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/>
          <p:cNvSpPr txBox="1"/>
          <p:nvPr/>
        </p:nvSpPr>
        <p:spPr>
          <a:xfrm>
            <a:off x="6501912" y="5691049"/>
            <a:ext cx="716863" cy="43088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50%</a:t>
            </a:r>
            <a:endParaRPr lang="el-GR" sz="2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372" y="1223234"/>
            <a:ext cx="5117628" cy="9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Resources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331" y="1578146"/>
            <a:ext cx="8658493" cy="3893374"/>
          </a:xfrm>
          <a:prstGeom prst="rect">
            <a:avLst/>
          </a:prstGeom>
          <a:solidFill>
            <a:srgbClr val="37FF58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</a:rPr>
              <a:t>Not a specific textbook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</a:rPr>
              <a:t>Internet, Google (plethora of information)</a:t>
            </a:r>
          </a:p>
          <a:p>
            <a:r>
              <a:rPr lang="en-US" sz="1900" dirty="0">
                <a:latin typeface="Palatino Linotype" panose="02040502050505030304" pitchFamily="18" charset="0"/>
              </a:rPr>
              <a:t>	</a:t>
            </a:r>
            <a:r>
              <a:rPr lang="en-US" sz="1900" dirty="0" smtClean="0">
                <a:latin typeface="Palatino Linotype" panose="02040502050505030304" pitchFamily="18" charset="0"/>
              </a:rPr>
              <a:t>Just a few…</a:t>
            </a:r>
          </a:p>
          <a:p>
            <a:r>
              <a:rPr lang="en-US" sz="1900" dirty="0">
                <a:latin typeface="Palatino Linotype" panose="02040502050505030304" pitchFamily="18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http://www.ee.surrey.ac.uk/Teaching/Unix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unix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)</a:t>
            </a:r>
            <a:endParaRPr lang="en-US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Palatino Linotype" panose="02040502050505030304" pitchFamily="18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www.stackoverflow.com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(any kind)</a:t>
            </a:r>
          </a:p>
          <a:p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www.tutorialspoint.com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unix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, python…)</a:t>
            </a:r>
          </a:p>
          <a:p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https://docs.python.org/3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(python)</a:t>
            </a:r>
          </a:p>
          <a:p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www.scipy.org/index.html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(python)</a:t>
            </a:r>
          </a:p>
          <a:p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	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www.scipy-lectures.org/intro/index.html</a:t>
            </a:r>
            <a:r>
              <a:rPr lang="en-US" sz="1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(python)</a:t>
            </a:r>
          </a:p>
          <a:p>
            <a:endParaRPr lang="en-US" sz="1900" dirty="0">
              <a:latin typeface="Palatino Linotype" panose="02040502050505030304" pitchFamily="18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The course website will be updated regularly.</a:t>
            </a:r>
            <a:endParaRPr lang="en-US" sz="1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sz="19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621" y="690152"/>
            <a:ext cx="783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Palatino Linotype" panose="02040502050505030304" pitchFamily="18" charset="0"/>
              </a:rPr>
              <a:t>Hardware</a:t>
            </a:r>
          </a:p>
          <a:p>
            <a:pPr algn="ctr"/>
            <a:endParaRPr lang="el-GR" sz="3600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331" y="1578146"/>
            <a:ext cx="8658493" cy="3893374"/>
          </a:xfrm>
          <a:prstGeom prst="rect">
            <a:avLst/>
          </a:prstGeom>
          <a:solidFill>
            <a:srgbClr val="2FD7FF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 smtClean="0">
                <a:latin typeface="Palatino Linotype" panose="02040502050505030304" pitchFamily="18" charset="0"/>
              </a:rPr>
              <a:t>Lab machines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</a:rPr>
              <a:t>Master: ursa.astro.umd.edu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</a:rPr>
              <a:t>Nodes: lab001, lab002,…, lab013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</a:rPr>
              <a:t>Printer: labs.astro.umd.edu</a:t>
            </a:r>
          </a:p>
          <a:p>
            <a:endParaRPr lang="en-US" sz="1900" dirty="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Your own machine (laptop, desktop)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Linux (Ubuntu, 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Redhat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,…)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MacOS</a:t>
            </a:r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 (Be aware to have </a:t>
            </a:r>
            <a:r>
              <a:rPr lang="en-US" sz="1900" dirty="0" err="1">
                <a:latin typeface="Palatino Linotype" panose="02040502050505030304" pitchFamily="18" charset="0"/>
                <a:cs typeface="Courier New" panose="02070309020205020404" pitchFamily="49" charset="0"/>
              </a:rPr>
              <a:t>Xquartz</a:t>
            </a:r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 installed so “</a:t>
            </a:r>
            <a:r>
              <a:rPr lang="en-US" sz="1900" dirty="0" err="1">
                <a:latin typeface="Palatino Linotype" panose="02040502050505030304" pitchFamily="18" charset="0"/>
                <a:cs typeface="Courier New" panose="02070309020205020404" pitchFamily="49" charset="0"/>
              </a:rPr>
              <a:t>ssh</a:t>
            </a:r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 -X” works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Windows (win10 bash and/or 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ubuntu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).</a:t>
            </a:r>
          </a:p>
          <a:p>
            <a:pPr marL="811213" lvl="1"/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Putty </a:t>
            </a:r>
            <a:r>
              <a:rPr lang="en-US" sz="1900" dirty="0">
                <a:latin typeface="Palatino Linotype" panose="02040502050505030304" pitchFamily="18" charset="0"/>
                <a:cs typeface="Courier New" panose="02070309020205020404" pitchFamily="49" charset="0"/>
              </a:rPr>
              <a:t>or </a:t>
            </a:r>
            <a:r>
              <a:rPr lang="en-US" sz="1900" dirty="0" err="1">
                <a:latin typeface="Palatino Linotype" panose="02040502050505030304" pitchFamily="18" charset="0"/>
                <a:cs typeface="Courier New" panose="02070309020205020404" pitchFamily="49" charset="0"/>
              </a:rPr>
              <a:t>CygwinX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 to make 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ssh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 connections</a:t>
            </a:r>
          </a:p>
          <a:p>
            <a:pPr marL="811213" lvl="1" indent="6350"/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For X11, you need to install an X-server (e.g. 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Xming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)</a:t>
            </a:r>
          </a:p>
          <a:p>
            <a:pPr marL="450850" lvl="1"/>
            <a:endParaRPr lang="en-US" sz="1900" dirty="0">
              <a:latin typeface="Palatino Linotype" panose="02040502050505030304" pitchFamily="18" charset="0"/>
              <a:cs typeface="Courier New" panose="02070309020205020404" pitchFamily="49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Virtual machines (e.g. </a:t>
            </a:r>
            <a:r>
              <a:rPr lang="en-US" sz="1900" b="1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virtualbox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, </a:t>
            </a:r>
            <a:r>
              <a:rPr lang="en-US" sz="1900" dirty="0" err="1" smtClean="0">
                <a:latin typeface="Palatino Linotype" panose="02040502050505030304" pitchFamily="18" charset="0"/>
                <a:cs typeface="Courier New" panose="02070309020205020404" pitchFamily="49" charset="0"/>
              </a:rPr>
              <a:t>vmware</a:t>
            </a:r>
            <a:r>
              <a:rPr lang="en-US" sz="1900" dirty="0" smtClean="0">
                <a:latin typeface="Palatino Linotype" panose="02040502050505030304" pitchFamily="18" charset="0"/>
                <a:cs typeface="Courier New" panose="02070309020205020404" pitchFamily="49" charset="0"/>
              </a:rPr>
              <a:t>)</a:t>
            </a:r>
            <a:endParaRPr lang="en-US" sz="1900" dirty="0">
              <a:latin typeface="Palatino Linotype" panose="0204050205050503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1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587</Words>
  <Application>Microsoft Office PowerPoint</Application>
  <PresentationFormat>On-screen Show (4:3)</PresentationFormat>
  <Paragraphs>109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Palatino Linotype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2018-09-02T01:53:24Z</dcterms:created>
  <dcterms:modified xsi:type="dcterms:W3CDTF">2018-09-02T01:53:43Z</dcterms:modified>
</cp:coreProperties>
</file>